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6" d="100"/>
          <a:sy n="106" d="100"/>
        </p:scale>
        <p:origin x="372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671A1D-A3BB-4649-8A9B-11D010093843}" type="datetimeFigureOut">
              <a:rPr lang="zh-CN" altLang="en-US" smtClean="0"/>
              <a:t>2024/9/24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94CAFDB-5265-40DA-9E74-705A5EBE36E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080494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单击以编辑母版副标题样式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70755D-92B4-4330-AAD4-7F9696338B47}" type="datetimeFigureOut">
              <a:rPr lang="zh-CN" altLang="en-US" smtClean="0"/>
              <a:t>2024/9/24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842550-1892-436D-B1E9-2B6B8CEB581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416460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70755D-92B4-4330-AAD4-7F9696338B47}" type="datetimeFigureOut">
              <a:rPr lang="zh-CN" altLang="en-US" smtClean="0"/>
              <a:t>2024/9/24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842550-1892-436D-B1E9-2B6B8CEB581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137446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70755D-92B4-4330-AAD4-7F9696338B47}" type="datetimeFigureOut">
              <a:rPr lang="zh-CN" altLang="en-US" smtClean="0"/>
              <a:t>2024/9/24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842550-1892-436D-B1E9-2B6B8CEB581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428980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70755D-92B4-4330-AAD4-7F9696338B47}" type="datetimeFigureOut">
              <a:rPr lang="zh-CN" altLang="en-US" smtClean="0"/>
              <a:t>2024/9/24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842550-1892-436D-B1E9-2B6B8CEB581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148478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70755D-92B4-4330-AAD4-7F9696338B47}" type="datetimeFigureOut">
              <a:rPr lang="zh-CN" altLang="en-US" smtClean="0"/>
              <a:t>2024/9/24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842550-1892-436D-B1E9-2B6B8CEB581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408744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70755D-92B4-4330-AAD4-7F9696338B47}" type="datetimeFigureOut">
              <a:rPr lang="zh-CN" altLang="en-US" smtClean="0"/>
              <a:t>2024/9/24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842550-1892-436D-B1E9-2B6B8CEB581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693994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70755D-92B4-4330-AAD4-7F9696338B47}" type="datetimeFigureOut">
              <a:rPr lang="zh-CN" altLang="en-US" smtClean="0"/>
              <a:t>2024/9/24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842550-1892-436D-B1E9-2B6B8CEB581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690097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70755D-92B4-4330-AAD4-7F9696338B47}" type="datetimeFigureOut">
              <a:rPr lang="zh-CN" altLang="en-US" smtClean="0"/>
              <a:t>2024/9/24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842550-1892-436D-B1E9-2B6B8CEB581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020876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70755D-92B4-4330-AAD4-7F9696338B47}" type="datetimeFigureOut">
              <a:rPr lang="zh-CN" altLang="en-US" smtClean="0"/>
              <a:t>2024/9/24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842550-1892-436D-B1E9-2B6B8CEB581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740746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70755D-92B4-4330-AAD4-7F9696338B47}" type="datetimeFigureOut">
              <a:rPr lang="zh-CN" altLang="en-US" smtClean="0"/>
              <a:t>2024/9/24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842550-1892-436D-B1E9-2B6B8CEB581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285714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70755D-92B4-4330-AAD4-7F9696338B47}" type="datetimeFigureOut">
              <a:rPr lang="zh-CN" altLang="en-US" smtClean="0"/>
              <a:t>2024/9/24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842550-1892-436D-B1E9-2B6B8CEB581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371609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70755D-92B4-4330-AAD4-7F9696338B47}" type="datetimeFigureOut">
              <a:rPr lang="zh-CN" altLang="en-US" smtClean="0"/>
              <a:t>2024/9/24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842550-1892-436D-B1E9-2B6B8CEB581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169940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表格 3">
            <a:extLst>
              <a:ext uri="{FF2B5EF4-FFF2-40B4-BE49-F238E27FC236}">
                <a16:creationId xmlns:a16="http://schemas.microsoft.com/office/drawing/2014/main" id="{58C93C30-EFDD-4BB6-9FCA-041FF1F26F9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72861388"/>
              </p:ext>
            </p:extLst>
          </p:nvPr>
        </p:nvGraphicFramePr>
        <p:xfrm>
          <a:off x="347050" y="1301587"/>
          <a:ext cx="11497900" cy="172716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73708">
                  <a:extLst>
                    <a:ext uri="{9D8B030D-6E8A-4147-A177-3AD203B41FA5}">
                      <a16:colId xmlns:a16="http://schemas.microsoft.com/office/drawing/2014/main" val="1557567458"/>
                    </a:ext>
                  </a:extLst>
                </a:gridCol>
                <a:gridCol w="1010563">
                  <a:extLst>
                    <a:ext uri="{9D8B030D-6E8A-4147-A177-3AD203B41FA5}">
                      <a16:colId xmlns:a16="http://schemas.microsoft.com/office/drawing/2014/main" val="2953893108"/>
                    </a:ext>
                  </a:extLst>
                </a:gridCol>
                <a:gridCol w="952817">
                  <a:extLst>
                    <a:ext uri="{9D8B030D-6E8A-4147-A177-3AD203B41FA5}">
                      <a16:colId xmlns:a16="http://schemas.microsoft.com/office/drawing/2014/main" val="2892186431"/>
                    </a:ext>
                  </a:extLst>
                </a:gridCol>
                <a:gridCol w="1087559">
                  <a:extLst>
                    <a:ext uri="{9D8B030D-6E8A-4147-A177-3AD203B41FA5}">
                      <a16:colId xmlns:a16="http://schemas.microsoft.com/office/drawing/2014/main" val="4233257276"/>
                    </a:ext>
                  </a:extLst>
                </a:gridCol>
                <a:gridCol w="1714504">
                  <a:extLst>
                    <a:ext uri="{9D8B030D-6E8A-4147-A177-3AD203B41FA5}">
                      <a16:colId xmlns:a16="http://schemas.microsoft.com/office/drawing/2014/main" val="498528"/>
                    </a:ext>
                  </a:extLst>
                </a:gridCol>
                <a:gridCol w="1413725">
                  <a:extLst>
                    <a:ext uri="{9D8B030D-6E8A-4147-A177-3AD203B41FA5}">
                      <a16:colId xmlns:a16="http://schemas.microsoft.com/office/drawing/2014/main" val="2150820574"/>
                    </a:ext>
                  </a:extLst>
                </a:gridCol>
                <a:gridCol w="1034932">
                  <a:extLst>
                    <a:ext uri="{9D8B030D-6E8A-4147-A177-3AD203B41FA5}">
                      <a16:colId xmlns:a16="http://schemas.microsoft.com/office/drawing/2014/main" val="1832009452"/>
                    </a:ext>
                  </a:extLst>
                </a:gridCol>
                <a:gridCol w="1248648">
                  <a:extLst>
                    <a:ext uri="{9D8B030D-6E8A-4147-A177-3AD203B41FA5}">
                      <a16:colId xmlns:a16="http://schemas.microsoft.com/office/drawing/2014/main" val="2813997158"/>
                    </a:ext>
                  </a:extLst>
                </a:gridCol>
                <a:gridCol w="1180722">
                  <a:extLst>
                    <a:ext uri="{9D8B030D-6E8A-4147-A177-3AD203B41FA5}">
                      <a16:colId xmlns:a16="http://schemas.microsoft.com/office/drawing/2014/main" val="3915886815"/>
                    </a:ext>
                  </a:extLst>
                </a:gridCol>
                <a:gridCol w="1180722">
                  <a:extLst>
                    <a:ext uri="{9D8B030D-6E8A-4147-A177-3AD203B41FA5}">
                      <a16:colId xmlns:a16="http://schemas.microsoft.com/office/drawing/2014/main" val="2256644315"/>
                    </a:ext>
                  </a:extLst>
                </a:gridCol>
              </a:tblGrid>
              <a:tr h="646306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400" dirty="0"/>
                        <a:t>序号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400" dirty="0"/>
                        <a:t>论文标题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400" dirty="0"/>
                        <a:t>作者排序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400" dirty="0"/>
                        <a:t>论文状态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400" dirty="0"/>
                        <a:t>期刊</a:t>
                      </a:r>
                      <a:r>
                        <a:rPr lang="en-US" altLang="zh-CN" sz="1400" dirty="0"/>
                        <a:t>/</a:t>
                      </a:r>
                      <a:r>
                        <a:rPr lang="zh-CN" altLang="en-US" sz="1400" dirty="0"/>
                        <a:t>会议名称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400" dirty="0"/>
                        <a:t>录用</a:t>
                      </a:r>
                      <a:r>
                        <a:rPr lang="en-US" altLang="zh-CN" sz="1400" dirty="0"/>
                        <a:t>/</a:t>
                      </a:r>
                      <a:r>
                        <a:rPr lang="zh-CN" altLang="en-US" sz="1400" dirty="0"/>
                        <a:t>发表时间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400" dirty="0"/>
                        <a:t>影响因子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400" dirty="0"/>
                        <a:t>个人贡献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400" dirty="0"/>
                        <a:t>往年评奖是否已使用过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400" dirty="0"/>
                        <a:t>是否用于合作者评奖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891817369"/>
                  </a:ext>
                </a:extLst>
              </a:tr>
              <a:tr h="360286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dirty="0"/>
                        <a:t>1</a:t>
                      </a:r>
                      <a:endParaRPr lang="zh-CN" alt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14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1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90490038"/>
                  </a:ext>
                </a:extLst>
              </a:tr>
              <a:tr h="360286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dirty="0"/>
                        <a:t>2</a:t>
                      </a:r>
                      <a:endParaRPr lang="zh-CN" alt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14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CN" alt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CN" alt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CN" alt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CN" altLang="en-US" sz="1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174316855"/>
                  </a:ext>
                </a:extLst>
              </a:tr>
              <a:tr h="360286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dirty="0"/>
                        <a:t>3</a:t>
                      </a:r>
                      <a:endParaRPr lang="zh-CN" alt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1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333399051"/>
                  </a:ext>
                </a:extLst>
              </a:tr>
            </a:tbl>
          </a:graphicData>
        </a:graphic>
      </p:graphicFrame>
      <p:graphicFrame>
        <p:nvGraphicFramePr>
          <p:cNvPr id="7" name="表格 6">
            <a:extLst>
              <a:ext uri="{FF2B5EF4-FFF2-40B4-BE49-F238E27FC236}">
                <a16:creationId xmlns:a16="http://schemas.microsoft.com/office/drawing/2014/main" id="{58C93C30-EFDD-4BB6-9FCA-041FF1F26F9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62361920"/>
              </p:ext>
            </p:extLst>
          </p:nvPr>
        </p:nvGraphicFramePr>
        <p:xfrm>
          <a:off x="347050" y="4004333"/>
          <a:ext cx="11497900" cy="18261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3871">
                  <a:extLst>
                    <a:ext uri="{9D8B030D-6E8A-4147-A177-3AD203B41FA5}">
                      <a16:colId xmlns:a16="http://schemas.microsoft.com/office/drawing/2014/main" val="1557567458"/>
                    </a:ext>
                  </a:extLst>
                </a:gridCol>
                <a:gridCol w="1023404">
                  <a:extLst>
                    <a:ext uri="{9D8B030D-6E8A-4147-A177-3AD203B41FA5}">
                      <a16:colId xmlns:a16="http://schemas.microsoft.com/office/drawing/2014/main" val="2953893108"/>
                    </a:ext>
                  </a:extLst>
                </a:gridCol>
                <a:gridCol w="994710">
                  <a:extLst>
                    <a:ext uri="{9D8B030D-6E8A-4147-A177-3AD203B41FA5}">
                      <a16:colId xmlns:a16="http://schemas.microsoft.com/office/drawing/2014/main" val="2892186431"/>
                    </a:ext>
                  </a:extLst>
                </a:gridCol>
                <a:gridCol w="1486820">
                  <a:extLst>
                    <a:ext uri="{9D8B030D-6E8A-4147-A177-3AD203B41FA5}">
                      <a16:colId xmlns:a16="http://schemas.microsoft.com/office/drawing/2014/main" val="4233257276"/>
                    </a:ext>
                  </a:extLst>
                </a:gridCol>
                <a:gridCol w="1478967">
                  <a:extLst>
                    <a:ext uri="{9D8B030D-6E8A-4147-A177-3AD203B41FA5}">
                      <a16:colId xmlns:a16="http://schemas.microsoft.com/office/drawing/2014/main" val="498528"/>
                    </a:ext>
                  </a:extLst>
                </a:gridCol>
                <a:gridCol w="1344094">
                  <a:extLst>
                    <a:ext uri="{9D8B030D-6E8A-4147-A177-3AD203B41FA5}">
                      <a16:colId xmlns:a16="http://schemas.microsoft.com/office/drawing/2014/main" val="2150820574"/>
                    </a:ext>
                  </a:extLst>
                </a:gridCol>
                <a:gridCol w="1142443">
                  <a:extLst>
                    <a:ext uri="{9D8B030D-6E8A-4147-A177-3AD203B41FA5}">
                      <a16:colId xmlns:a16="http://schemas.microsoft.com/office/drawing/2014/main" val="289301612"/>
                    </a:ext>
                  </a:extLst>
                </a:gridCol>
                <a:gridCol w="1040647">
                  <a:extLst>
                    <a:ext uri="{9D8B030D-6E8A-4147-A177-3AD203B41FA5}">
                      <a16:colId xmlns:a16="http://schemas.microsoft.com/office/drawing/2014/main" val="2813997158"/>
                    </a:ext>
                  </a:extLst>
                </a:gridCol>
                <a:gridCol w="1206472">
                  <a:extLst>
                    <a:ext uri="{9D8B030D-6E8A-4147-A177-3AD203B41FA5}">
                      <a16:colId xmlns:a16="http://schemas.microsoft.com/office/drawing/2014/main" val="3915886815"/>
                    </a:ext>
                  </a:extLst>
                </a:gridCol>
                <a:gridCol w="1206472">
                  <a:extLst>
                    <a:ext uri="{9D8B030D-6E8A-4147-A177-3AD203B41FA5}">
                      <a16:colId xmlns:a16="http://schemas.microsoft.com/office/drawing/2014/main" val="3811528914"/>
                    </a:ext>
                  </a:extLst>
                </a:gridCol>
              </a:tblGrid>
              <a:tr h="706455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400" dirty="0"/>
                        <a:t>序号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400" dirty="0"/>
                        <a:t>专利名称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400" dirty="0"/>
                        <a:t>专利编号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400" dirty="0"/>
                        <a:t>专利发明人排序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400" dirty="0"/>
                        <a:t>专利类型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400" dirty="0"/>
                        <a:t>专利申请状态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400" dirty="0"/>
                        <a:t>已获申请</a:t>
                      </a:r>
                      <a:r>
                        <a:rPr lang="en-US" altLang="zh-CN" sz="1400" dirty="0"/>
                        <a:t>/</a:t>
                      </a:r>
                      <a:r>
                        <a:rPr lang="zh-CN" altLang="en-US" sz="1400" dirty="0"/>
                        <a:t>已授权日期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400" dirty="0"/>
                        <a:t>个人贡献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400" dirty="0"/>
                        <a:t>往年评奖是否已使用过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400" dirty="0"/>
                        <a:t>是否用于合作者评奖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891817369"/>
                  </a:ext>
                </a:extLst>
              </a:tr>
              <a:tr h="373215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dirty="0"/>
                        <a:t>1</a:t>
                      </a:r>
                      <a:endParaRPr lang="zh-CN" alt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14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1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90490038"/>
                  </a:ext>
                </a:extLst>
              </a:tr>
              <a:tr h="373215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dirty="0"/>
                        <a:t>2</a:t>
                      </a:r>
                      <a:endParaRPr lang="zh-CN" alt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14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CN" alt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CN" alt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CN" alt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CN" altLang="en-US" sz="1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174316855"/>
                  </a:ext>
                </a:extLst>
              </a:tr>
              <a:tr h="373215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dirty="0"/>
                        <a:t>3</a:t>
                      </a:r>
                      <a:endParaRPr lang="zh-CN" alt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1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333399051"/>
                  </a:ext>
                </a:extLst>
              </a:tr>
            </a:tbl>
          </a:graphicData>
        </a:graphic>
      </p:graphicFrame>
      <p:sp>
        <p:nvSpPr>
          <p:cNvPr id="8" name="文本框 7"/>
          <p:cNvSpPr txBox="1"/>
          <p:nvPr/>
        </p:nvSpPr>
        <p:spPr>
          <a:xfrm>
            <a:off x="848413" y="565608"/>
            <a:ext cx="59554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论文列表参考示例（需完整体现以下信息，格式不限）：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848412" y="3480612"/>
            <a:ext cx="62552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专利列表参考示例（需完整体现以下信息，格式不限）： ：</a:t>
            </a:r>
          </a:p>
        </p:txBody>
      </p:sp>
    </p:spTree>
    <p:extLst>
      <p:ext uri="{BB962C8B-B14F-4D97-AF65-F5344CB8AC3E}">
        <p14:creationId xmlns:p14="http://schemas.microsoft.com/office/powerpoint/2010/main" val="255424639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</TotalTime>
  <Words>100</Words>
  <Application>Microsoft Office PowerPoint</Application>
  <PresentationFormat>宽屏</PresentationFormat>
  <Paragraphs>28</Paragraphs>
  <Slides>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4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6" baseType="lpstr">
      <vt:lpstr>等线</vt:lpstr>
      <vt:lpstr>等线 Light</vt:lpstr>
      <vt:lpstr>微软雅黑</vt:lpstr>
      <vt:lpstr>Arial</vt:lpstr>
      <vt:lpstr>Office 主题​​</vt:lpstr>
      <vt:lpstr>PowerPoint 演示文稿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user</dc:creator>
  <cp:lastModifiedBy>柴 昭</cp:lastModifiedBy>
  <cp:revision>4</cp:revision>
  <dcterms:created xsi:type="dcterms:W3CDTF">2021-09-24T09:01:19Z</dcterms:created>
  <dcterms:modified xsi:type="dcterms:W3CDTF">2024-09-24T03:34:47Z</dcterms:modified>
</cp:coreProperties>
</file>