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671A1D-A3BB-4649-8A9B-11D010093843}" type="datetimeFigureOut">
              <a:rPr lang="zh-CN" altLang="en-US" smtClean="0"/>
              <a:t>2024/9/24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4CAFDB-5265-40DA-9E74-705A5EBE36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8049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0755D-92B4-4330-AAD4-7F9696338B47}" type="datetimeFigureOut">
              <a:rPr lang="zh-CN" altLang="en-US" smtClean="0"/>
              <a:t>2024/9/24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2550-1892-436D-B1E9-2B6B8CEB58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1646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0755D-92B4-4330-AAD4-7F9696338B47}" type="datetimeFigureOut">
              <a:rPr lang="zh-CN" altLang="en-US" smtClean="0"/>
              <a:t>2024/9/24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2550-1892-436D-B1E9-2B6B8CEB58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3744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0755D-92B4-4330-AAD4-7F9696338B47}" type="datetimeFigureOut">
              <a:rPr lang="zh-CN" altLang="en-US" smtClean="0"/>
              <a:t>2024/9/24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2550-1892-436D-B1E9-2B6B8CEB58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2898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0755D-92B4-4330-AAD4-7F9696338B47}" type="datetimeFigureOut">
              <a:rPr lang="zh-CN" altLang="en-US" smtClean="0"/>
              <a:t>2024/9/24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2550-1892-436D-B1E9-2B6B8CEB58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4847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0755D-92B4-4330-AAD4-7F9696338B47}" type="datetimeFigureOut">
              <a:rPr lang="zh-CN" altLang="en-US" smtClean="0"/>
              <a:t>2024/9/24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2550-1892-436D-B1E9-2B6B8CEB58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0874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0755D-92B4-4330-AAD4-7F9696338B47}" type="datetimeFigureOut">
              <a:rPr lang="zh-CN" altLang="en-US" smtClean="0"/>
              <a:t>2024/9/24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2550-1892-436D-B1E9-2B6B8CEB58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9399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0755D-92B4-4330-AAD4-7F9696338B47}" type="datetimeFigureOut">
              <a:rPr lang="zh-CN" altLang="en-US" smtClean="0"/>
              <a:t>2024/9/24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2550-1892-436D-B1E9-2B6B8CEB58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9009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0755D-92B4-4330-AAD4-7F9696338B47}" type="datetimeFigureOut">
              <a:rPr lang="zh-CN" altLang="en-US" smtClean="0"/>
              <a:t>2024/9/24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2550-1892-436D-B1E9-2B6B8CEB58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2087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0755D-92B4-4330-AAD4-7F9696338B47}" type="datetimeFigureOut">
              <a:rPr lang="zh-CN" altLang="en-US" smtClean="0"/>
              <a:t>2024/9/24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2550-1892-436D-B1E9-2B6B8CEB58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407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0755D-92B4-4330-AAD4-7F9696338B47}" type="datetimeFigureOut">
              <a:rPr lang="zh-CN" altLang="en-US" smtClean="0"/>
              <a:t>2024/9/24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2550-1892-436D-B1E9-2B6B8CEB58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8571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0755D-92B4-4330-AAD4-7F9696338B47}" type="datetimeFigureOut">
              <a:rPr lang="zh-CN" altLang="en-US" smtClean="0"/>
              <a:t>2024/9/24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2550-1892-436D-B1E9-2B6B8CEB58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7160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0755D-92B4-4330-AAD4-7F9696338B47}" type="datetimeFigureOut">
              <a:rPr lang="zh-CN" altLang="en-US" smtClean="0"/>
              <a:t>2024/9/24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42550-1892-436D-B1E9-2B6B8CEB58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6994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58C93C30-EFDD-4BB6-9FCA-041FF1F26F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2861388"/>
              </p:ext>
            </p:extLst>
          </p:nvPr>
        </p:nvGraphicFramePr>
        <p:xfrm>
          <a:off x="347050" y="1301587"/>
          <a:ext cx="11497900" cy="17271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708">
                  <a:extLst>
                    <a:ext uri="{9D8B030D-6E8A-4147-A177-3AD203B41FA5}">
                      <a16:colId xmlns:a16="http://schemas.microsoft.com/office/drawing/2014/main" val="1557567458"/>
                    </a:ext>
                  </a:extLst>
                </a:gridCol>
                <a:gridCol w="1010563">
                  <a:extLst>
                    <a:ext uri="{9D8B030D-6E8A-4147-A177-3AD203B41FA5}">
                      <a16:colId xmlns:a16="http://schemas.microsoft.com/office/drawing/2014/main" val="2953893108"/>
                    </a:ext>
                  </a:extLst>
                </a:gridCol>
                <a:gridCol w="952817">
                  <a:extLst>
                    <a:ext uri="{9D8B030D-6E8A-4147-A177-3AD203B41FA5}">
                      <a16:colId xmlns:a16="http://schemas.microsoft.com/office/drawing/2014/main" val="2892186431"/>
                    </a:ext>
                  </a:extLst>
                </a:gridCol>
                <a:gridCol w="1087559">
                  <a:extLst>
                    <a:ext uri="{9D8B030D-6E8A-4147-A177-3AD203B41FA5}">
                      <a16:colId xmlns:a16="http://schemas.microsoft.com/office/drawing/2014/main" val="4233257276"/>
                    </a:ext>
                  </a:extLst>
                </a:gridCol>
                <a:gridCol w="1714504">
                  <a:extLst>
                    <a:ext uri="{9D8B030D-6E8A-4147-A177-3AD203B41FA5}">
                      <a16:colId xmlns:a16="http://schemas.microsoft.com/office/drawing/2014/main" val="498528"/>
                    </a:ext>
                  </a:extLst>
                </a:gridCol>
                <a:gridCol w="1413725">
                  <a:extLst>
                    <a:ext uri="{9D8B030D-6E8A-4147-A177-3AD203B41FA5}">
                      <a16:colId xmlns:a16="http://schemas.microsoft.com/office/drawing/2014/main" val="2150820574"/>
                    </a:ext>
                  </a:extLst>
                </a:gridCol>
                <a:gridCol w="1034932">
                  <a:extLst>
                    <a:ext uri="{9D8B030D-6E8A-4147-A177-3AD203B41FA5}">
                      <a16:colId xmlns:a16="http://schemas.microsoft.com/office/drawing/2014/main" val="1832009452"/>
                    </a:ext>
                  </a:extLst>
                </a:gridCol>
                <a:gridCol w="1248648">
                  <a:extLst>
                    <a:ext uri="{9D8B030D-6E8A-4147-A177-3AD203B41FA5}">
                      <a16:colId xmlns:a16="http://schemas.microsoft.com/office/drawing/2014/main" val="2813997158"/>
                    </a:ext>
                  </a:extLst>
                </a:gridCol>
                <a:gridCol w="1180722">
                  <a:extLst>
                    <a:ext uri="{9D8B030D-6E8A-4147-A177-3AD203B41FA5}">
                      <a16:colId xmlns:a16="http://schemas.microsoft.com/office/drawing/2014/main" val="3915886815"/>
                    </a:ext>
                  </a:extLst>
                </a:gridCol>
                <a:gridCol w="1180722">
                  <a:extLst>
                    <a:ext uri="{9D8B030D-6E8A-4147-A177-3AD203B41FA5}">
                      <a16:colId xmlns:a16="http://schemas.microsoft.com/office/drawing/2014/main" val="2256644315"/>
                    </a:ext>
                  </a:extLst>
                </a:gridCol>
              </a:tblGrid>
              <a:tr h="64630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/>
                        <a:t>序号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/>
                        <a:t>论文标题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/>
                        <a:t>作者排序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/>
                        <a:t>论文状态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/>
                        <a:t>期刊</a:t>
                      </a:r>
                      <a:r>
                        <a:rPr lang="en-US" altLang="zh-CN" sz="1400" dirty="0"/>
                        <a:t>/</a:t>
                      </a:r>
                      <a:r>
                        <a:rPr lang="zh-CN" altLang="en-US" sz="1400" dirty="0"/>
                        <a:t>会议名称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/>
                        <a:t>录用</a:t>
                      </a:r>
                      <a:r>
                        <a:rPr lang="en-US" altLang="zh-CN" sz="1400" dirty="0"/>
                        <a:t>/</a:t>
                      </a:r>
                      <a:r>
                        <a:rPr lang="zh-CN" altLang="en-US" sz="1400" dirty="0"/>
                        <a:t>发表时间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/>
                        <a:t>影响因子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/>
                        <a:t>个人贡献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/>
                        <a:t>往年评奖是否已使用过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/>
                        <a:t>是否用于合作者评奖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1817369"/>
                  </a:ext>
                </a:extLst>
              </a:tr>
              <a:tr h="36028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1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0490038"/>
                  </a:ext>
                </a:extLst>
              </a:tr>
              <a:tr h="36028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2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4316855"/>
                  </a:ext>
                </a:extLst>
              </a:tr>
              <a:tr h="36028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3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33399051"/>
                  </a:ext>
                </a:extLst>
              </a:tr>
            </a:tbl>
          </a:graphicData>
        </a:graphic>
      </p:graphicFrame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58C93C30-EFDD-4BB6-9FCA-041FF1F26F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2361920"/>
              </p:ext>
            </p:extLst>
          </p:nvPr>
        </p:nvGraphicFramePr>
        <p:xfrm>
          <a:off x="347050" y="4004333"/>
          <a:ext cx="11497900" cy="182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3871">
                  <a:extLst>
                    <a:ext uri="{9D8B030D-6E8A-4147-A177-3AD203B41FA5}">
                      <a16:colId xmlns:a16="http://schemas.microsoft.com/office/drawing/2014/main" val="1557567458"/>
                    </a:ext>
                  </a:extLst>
                </a:gridCol>
                <a:gridCol w="1023404">
                  <a:extLst>
                    <a:ext uri="{9D8B030D-6E8A-4147-A177-3AD203B41FA5}">
                      <a16:colId xmlns:a16="http://schemas.microsoft.com/office/drawing/2014/main" val="2953893108"/>
                    </a:ext>
                  </a:extLst>
                </a:gridCol>
                <a:gridCol w="994710">
                  <a:extLst>
                    <a:ext uri="{9D8B030D-6E8A-4147-A177-3AD203B41FA5}">
                      <a16:colId xmlns:a16="http://schemas.microsoft.com/office/drawing/2014/main" val="2892186431"/>
                    </a:ext>
                  </a:extLst>
                </a:gridCol>
                <a:gridCol w="1486820">
                  <a:extLst>
                    <a:ext uri="{9D8B030D-6E8A-4147-A177-3AD203B41FA5}">
                      <a16:colId xmlns:a16="http://schemas.microsoft.com/office/drawing/2014/main" val="4233257276"/>
                    </a:ext>
                  </a:extLst>
                </a:gridCol>
                <a:gridCol w="1478967">
                  <a:extLst>
                    <a:ext uri="{9D8B030D-6E8A-4147-A177-3AD203B41FA5}">
                      <a16:colId xmlns:a16="http://schemas.microsoft.com/office/drawing/2014/main" val="498528"/>
                    </a:ext>
                  </a:extLst>
                </a:gridCol>
                <a:gridCol w="1344094">
                  <a:extLst>
                    <a:ext uri="{9D8B030D-6E8A-4147-A177-3AD203B41FA5}">
                      <a16:colId xmlns:a16="http://schemas.microsoft.com/office/drawing/2014/main" val="2150820574"/>
                    </a:ext>
                  </a:extLst>
                </a:gridCol>
                <a:gridCol w="1142443">
                  <a:extLst>
                    <a:ext uri="{9D8B030D-6E8A-4147-A177-3AD203B41FA5}">
                      <a16:colId xmlns:a16="http://schemas.microsoft.com/office/drawing/2014/main" val="289301612"/>
                    </a:ext>
                  </a:extLst>
                </a:gridCol>
                <a:gridCol w="1040647">
                  <a:extLst>
                    <a:ext uri="{9D8B030D-6E8A-4147-A177-3AD203B41FA5}">
                      <a16:colId xmlns:a16="http://schemas.microsoft.com/office/drawing/2014/main" val="2813997158"/>
                    </a:ext>
                  </a:extLst>
                </a:gridCol>
                <a:gridCol w="1206472">
                  <a:extLst>
                    <a:ext uri="{9D8B030D-6E8A-4147-A177-3AD203B41FA5}">
                      <a16:colId xmlns:a16="http://schemas.microsoft.com/office/drawing/2014/main" val="3915886815"/>
                    </a:ext>
                  </a:extLst>
                </a:gridCol>
                <a:gridCol w="1206472">
                  <a:extLst>
                    <a:ext uri="{9D8B030D-6E8A-4147-A177-3AD203B41FA5}">
                      <a16:colId xmlns:a16="http://schemas.microsoft.com/office/drawing/2014/main" val="3811528914"/>
                    </a:ext>
                  </a:extLst>
                </a:gridCol>
              </a:tblGrid>
              <a:tr h="70645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/>
                        <a:t>序号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/>
                        <a:t>专利名称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/>
                        <a:t>专利编号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/>
                        <a:t>专利发明人排序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/>
                        <a:t>专利类型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/>
                        <a:t>专利申请状态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/>
                        <a:t>已获申请</a:t>
                      </a:r>
                      <a:r>
                        <a:rPr lang="en-US" altLang="zh-CN" sz="1400" dirty="0"/>
                        <a:t>/</a:t>
                      </a:r>
                      <a:r>
                        <a:rPr lang="zh-CN" altLang="en-US" sz="1400" dirty="0"/>
                        <a:t>已授权日期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/>
                        <a:t>个人贡献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/>
                        <a:t>往年评奖是否已使用过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dirty="0"/>
                        <a:t>是否用于合作者评奖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1817369"/>
                  </a:ext>
                </a:extLst>
              </a:tr>
              <a:tr h="37321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1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0490038"/>
                  </a:ext>
                </a:extLst>
              </a:tr>
              <a:tr h="37321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2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4316855"/>
                  </a:ext>
                </a:extLst>
              </a:tr>
              <a:tr h="37321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3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33399051"/>
                  </a:ext>
                </a:extLst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848413" y="565608"/>
            <a:ext cx="5955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论文列表参考示例（需完整体现以下信息，格式不限）：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48412" y="3480612"/>
            <a:ext cx="6255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专利列表参考示例（需完整体现以下信息，格式不限）： ：</a:t>
            </a:r>
          </a:p>
        </p:txBody>
      </p:sp>
    </p:spTree>
    <p:extLst>
      <p:ext uri="{BB962C8B-B14F-4D97-AF65-F5344CB8AC3E}">
        <p14:creationId xmlns:p14="http://schemas.microsoft.com/office/powerpoint/2010/main" val="25542463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100</Words>
  <Application>Microsoft Office PowerPoint</Application>
  <PresentationFormat>宽屏</PresentationFormat>
  <Paragraphs>28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等线 Light</vt:lpstr>
      <vt:lpstr>微软雅黑</vt:lpstr>
      <vt:lpstr>Arial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柴 昭</cp:lastModifiedBy>
  <cp:revision>4</cp:revision>
  <dcterms:created xsi:type="dcterms:W3CDTF">2021-09-24T09:01:19Z</dcterms:created>
  <dcterms:modified xsi:type="dcterms:W3CDTF">2024-09-24T03:34:47Z</dcterms:modified>
</cp:coreProperties>
</file>